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3" r:id="rId7"/>
    <p:sldId id="264" r:id="rId8"/>
    <p:sldId id="260" r:id="rId9"/>
    <p:sldId id="265" r:id="rId10"/>
    <p:sldId id="262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302" r:id="rId20"/>
    <p:sldId id="303" r:id="rId21"/>
    <p:sldId id="310" r:id="rId22"/>
    <p:sldId id="312" r:id="rId23"/>
    <p:sldId id="311" r:id="rId24"/>
    <p:sldId id="307" r:id="rId25"/>
    <p:sldId id="308" r:id="rId26"/>
    <p:sldId id="309" r:id="rId27"/>
    <p:sldId id="275" r:id="rId28"/>
    <p:sldId id="276" r:id="rId29"/>
    <p:sldId id="277" r:id="rId30"/>
    <p:sldId id="278" r:id="rId31"/>
    <p:sldId id="279" r:id="rId32"/>
    <p:sldId id="282" r:id="rId33"/>
    <p:sldId id="284" r:id="rId34"/>
    <p:sldId id="283" r:id="rId35"/>
    <p:sldId id="285" r:id="rId36"/>
    <p:sldId id="286" r:id="rId37"/>
    <p:sldId id="287" r:id="rId38"/>
    <p:sldId id="291" r:id="rId39"/>
    <p:sldId id="288" r:id="rId40"/>
    <p:sldId id="289" r:id="rId41"/>
    <p:sldId id="290" r:id="rId42"/>
    <p:sldId id="292" r:id="rId43"/>
    <p:sldId id="293" r:id="rId44"/>
    <p:sldId id="294" r:id="rId45"/>
    <p:sldId id="295" r:id="rId46"/>
    <p:sldId id="301" r:id="rId47"/>
    <p:sldId id="296" r:id="rId48"/>
    <p:sldId id="297" r:id="rId49"/>
    <p:sldId id="298" r:id="rId50"/>
    <p:sldId id="299" r:id="rId51"/>
    <p:sldId id="300" r:id="rId52"/>
  </p:sldIdLst>
  <p:sldSz cx="12192000" cy="6858000"/>
  <p:notesSz cx="6858000" cy="9144000"/>
  <p:defaultTextStyle>
    <a:defPPr>
      <a:defRPr lang="en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44" autoAdjust="0"/>
    <p:restoredTop sz="94720"/>
  </p:normalViewPr>
  <p:slideViewPr>
    <p:cSldViewPr snapToGrid="0">
      <p:cViewPr varScale="1">
        <p:scale>
          <a:sx n="76" d="100"/>
          <a:sy n="76" d="100"/>
        </p:scale>
        <p:origin x="124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675B4-F871-41FE-B67B-6D581E6EC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CD003C-E7AE-F084-36A0-7E087B5518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7BE0D-F5B6-1C9D-4DF3-CF97C677E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AF8E2-AA95-E906-CF0E-4FFC3D85A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8B46F-4E30-7736-CEF7-4961D217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1059168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50128-F789-F901-314B-989548EF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13FB92-023C-E721-B87C-D8E76A5F6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AF339-E520-47BA-9981-B797236FB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BCEB7-B49D-DD28-D556-41951077F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F7CA0-A296-0D29-2B8F-AE376CB2A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1991309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4F9280-C58D-CFD6-8FA2-5067329A98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4534B3-1E93-8E50-1C61-0B643B9A3F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B0866-0391-8FF5-4889-2D16C529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D5B0F-5509-9E3B-C585-86814FEBB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5541F-9D55-F67E-DFDE-0A151117A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539869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09A4F-B4A0-8ADC-8FF5-A3EF96541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E921B-66ED-571B-1711-01171577A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6AE46-C654-CCC7-B826-0B3670354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2CF3D-E5D3-3D3D-73F7-4D38B792E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2343E-0708-3D97-CDA2-C0680684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862331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3D03-5B12-4D11-1CE2-8038583CC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360DD-E67D-F7A7-B62C-072BEF717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BC808-26D3-D90C-E518-EF128F413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699F4-9CFA-857D-17AA-19254671A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42B20-0397-87A5-D772-5BBD22A8D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1563546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B0559-2D16-5478-2F13-5662CF8F5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37CC4-C370-748D-2871-5EEAE279C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CD7081-7044-45B5-2DA4-F3C18908A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0FD468-878E-8282-0C9D-F5ED99445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B12A2-235C-AA5E-2436-DF4A3F222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372B9-ED69-9205-51C8-9CCC1A524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1279641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DABA2-7815-0746-E0F2-4D79AA8AE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32148-41A3-9D7D-A33A-63F1B9429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456B3-D230-F020-3AEE-70263F4A4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0DBB34-9ECD-E0A7-27E5-D72C259743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3444D4-0CF0-50E9-5A44-39BE7F0829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EBB39-CCD9-4425-FECA-62F464423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206E36-46B5-2790-BAA8-4786662DC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DB8C0E-011A-2DAB-1951-2F4F75626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1257118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46496-50EC-FAC7-9B51-CC5E3C114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C79C9D-3F8B-303A-F20F-D0A4865AD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5F44EB-63C9-5CD4-5623-548EB3E50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EDF97-0706-A0BA-C845-0E5EECAEC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400115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E9189F-67ED-DEF9-69D4-9332D2719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BD68FD-6BB5-83CF-79B7-4E613034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9DB3B-207E-CA83-8A19-FF13DED0A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3992221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06FF7-6964-2A1C-D2FE-F9F4AFCAA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CDA4A-FBAD-8AD9-23D3-5692E0F81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40566-B79E-DDE9-CC1D-5BD1A0D945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2125E0-E756-61E8-39DC-E0F0EBC61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9784A8-9FD7-C0FC-F661-3F3F0B8B9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989C8-59AB-E718-14A6-12A167459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1948089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361D2-0291-49D9-EEB7-BD669CC0E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FC4637-412A-16EE-A266-29B9B8FC35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1C55F-1762-3D03-6101-AE05FB92B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4B7340-5AB3-A6CC-CC8C-B7F2BFCCF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81C9F-75E5-9E1E-A05A-9D8869DCB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DBDA75-B333-9215-510A-7FA27DD1D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422265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90DE86-A6DA-AE7F-1E66-00DDA78D0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CF5B0-024B-FF5A-9922-9621F37E6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55A78-D544-08B8-F856-43660845F2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5674E-524E-96AC-EABB-601AD5DF8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9CA3C-32ED-8A70-55B4-A80208B2F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4231350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8E34E-D328-D1DB-9006-05AD286EA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STRATEGY PATTERN</a:t>
            </a:r>
          </a:p>
        </p:txBody>
      </p:sp>
      <p:pic>
        <p:nvPicPr>
          <p:cNvPr id="5" name="Picture 4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9FF4987C-2862-695F-A370-A3A555666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231" y="1845426"/>
            <a:ext cx="7120484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09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3D2CEB5B-98B2-4FD1-7B68-85A6C54D1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50" y="4131734"/>
            <a:ext cx="9861899" cy="2069343"/>
          </a:xfrm>
          <a:prstGeom prst="rect">
            <a:avLst/>
          </a:prstGeom>
        </p:spPr>
      </p:pic>
      <p:pic>
        <p:nvPicPr>
          <p:cNvPr id="11" name="Picture 10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9F7F6A1B-4A49-81F3-82C9-BE954A67E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725" y="656923"/>
            <a:ext cx="8588550" cy="278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10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6212300-B473-64CC-FF31-4CF961FC3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641" y="452925"/>
            <a:ext cx="2429170" cy="2640840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F6707D5-6FAB-BCCC-EA48-FB4CC7A85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64" y="1090428"/>
            <a:ext cx="3162300" cy="762000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F70098D-F895-7FCF-EF7B-E23831C36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180" y="829869"/>
            <a:ext cx="4478156" cy="1492719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EE8356B-F0FB-D303-3B9E-C790616F7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3764235"/>
            <a:ext cx="7772400" cy="248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80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27C40-C6C5-9A9D-CE05-CEAAE741D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method pattern</a:t>
            </a:r>
          </a:p>
        </p:txBody>
      </p:sp>
      <p:pic>
        <p:nvPicPr>
          <p:cNvPr id="1026" name="Picture 2" descr="Template method design pattern">
            <a:extLst>
              <a:ext uri="{FF2B5EF4-FFF2-40B4-BE49-F238E27FC236}">
                <a16:creationId xmlns:a16="http://schemas.microsoft.com/office/drawing/2014/main" id="{40BC0167-8143-D461-BCEA-C7E4FFF549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46" y="1626699"/>
            <a:ext cx="7406054" cy="462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721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3415A-1421-BE24-3F11-6363847A6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Defin</a:t>
            </a:r>
            <a:r>
              <a:rPr lang="sk-SK" dirty="0"/>
              <a:t>ícia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650E7-58CD-08AC-B565-C20A50DEE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Jedna abstraktná trieda, ktorá definuje algoritmus pomocou metód</a:t>
            </a:r>
          </a:p>
          <a:p>
            <a:r>
              <a:rPr lang="sk-SK" dirty="0"/>
              <a:t>Viacero podtried dedí od abstraktnej triedy</a:t>
            </a:r>
          </a:p>
          <a:p>
            <a:r>
              <a:rPr lang="sk-SK" dirty="0"/>
              <a:t>Môže tieto metódy prepisovať avšak algoritmus musí byť zachovaný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219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1E576-A9B2-C3AB-C4DD-D09E3433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UML Diagram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A9AAEA-8C81-D9D2-2220-8C8C41A64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63574" y="492573"/>
            <a:ext cx="4734040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79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00854-CD1F-493A-030F-BB02B1DE2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B12009-ADE1-DD75-997B-A1A7CE81B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8587" y="2038411"/>
            <a:ext cx="4314825" cy="30289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739D68-6427-E7A6-4533-01848607B04D}"/>
              </a:ext>
            </a:extLst>
          </p:cNvPr>
          <p:cNvSpPr txBox="1"/>
          <p:nvPr/>
        </p:nvSpPr>
        <p:spPr>
          <a:xfrm>
            <a:off x="5018942" y="5310554"/>
            <a:ext cx="215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Abstraktn</a:t>
            </a:r>
            <a:r>
              <a:rPr lang="sk-SK" dirty="0"/>
              <a:t>á trieda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243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183CA-1F0A-4C87-22F7-19E93FA1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9E7B08-C773-4857-0AAD-F6110B7A0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" y="2132563"/>
            <a:ext cx="7105650" cy="36671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271A42-3FE5-19EE-B974-7A601E254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927" y="3346696"/>
            <a:ext cx="4514850" cy="24098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9B2923-34DE-E13C-837D-C89A93EA75A4}"/>
              </a:ext>
            </a:extLst>
          </p:cNvPr>
          <p:cNvSpPr txBox="1"/>
          <p:nvPr/>
        </p:nvSpPr>
        <p:spPr>
          <a:xfrm>
            <a:off x="1951892" y="6040315"/>
            <a:ext cx="279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Podtrieda manažér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4DC9B2-C9A2-19B6-3834-3D022F040565}"/>
              </a:ext>
            </a:extLst>
          </p:cNvPr>
          <p:cNvSpPr txBox="1"/>
          <p:nvPr/>
        </p:nvSpPr>
        <p:spPr>
          <a:xfrm>
            <a:off x="8678008" y="6040315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Podtrieda zamestnanec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28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B51EDF-2378-7E2A-A630-CE2CDD473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3699" y="643466"/>
            <a:ext cx="674460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24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884B6-FA45-F539-9187-A3073F4E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Výhody a nevýhody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5404D-8C16-83F4-91E7-6B41CE74A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+</a:t>
            </a:r>
            <a:r>
              <a:rPr lang="sk-SK" dirty="0"/>
              <a:t> Klientom môžeme povoliť aby prepísali iba určité časti veľkého algoritmu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+</a:t>
            </a:r>
            <a:r>
              <a:rPr lang="sk-SK" dirty="0"/>
              <a:t> Duplicitný kód môžeme napísať len v abstraktnej triede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</a:t>
            </a:r>
            <a:r>
              <a:rPr lang="sk-SK" dirty="0"/>
              <a:t> Ťažšie sa udržiava pri väčšom algoritme s viac metódami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-</a:t>
            </a:r>
            <a:r>
              <a:rPr lang="sk-SK" dirty="0"/>
              <a:t> Niektorých klientov môže obmedzovať poskytnutá ,,kostra</a:t>
            </a:r>
            <a:r>
              <a:rPr lang="en-US" dirty="0"/>
              <a:t>”</a:t>
            </a:r>
            <a:r>
              <a:rPr lang="sk-SK" dirty="0"/>
              <a:t> algoritmu.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699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7CDCCAB-C861-773D-35E3-608938B5E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VISITOR</a:t>
            </a:r>
          </a:p>
        </p:txBody>
      </p:sp>
      <p:pic>
        <p:nvPicPr>
          <p:cNvPr id="1026" name="Picture 2" descr="Visitor Design Pattern">
            <a:extLst>
              <a:ext uri="{FF2B5EF4-FFF2-40B4-BE49-F238E27FC236}">
                <a16:creationId xmlns:a16="http://schemas.microsoft.com/office/drawing/2014/main" id="{A09F1F9D-097A-24C4-3A3A-F8A760B2FD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096294"/>
            <a:ext cx="6096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113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511FD-EC12-B649-41CF-A5BEF039B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K" dirty="0"/>
              <a:t>Definícia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BB541-1565-6D2B-DA51-B6326AEF7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Definuje skupinu algoritmov</a:t>
            </a:r>
          </a:p>
          <a:p>
            <a:r>
              <a:rPr lang="sk-SK" dirty="0"/>
              <a:t>Každý vo vlastnej triede</a:t>
            </a:r>
          </a:p>
          <a:p>
            <a:r>
              <a:rPr lang="sk-SK" dirty="0"/>
              <a:t>Spoločný interface</a:t>
            </a:r>
          </a:p>
          <a:p>
            <a:r>
              <a:rPr lang="sk-SK" dirty="0"/>
              <a:t>Zameniteľné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830885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A7EF65-5169-366A-83D8-0AAA9F55A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Defin</a:t>
            </a:r>
            <a:r>
              <a:rPr lang="sk-SK" dirty="0" err="1"/>
              <a:t>ícia</a:t>
            </a:r>
            <a:endParaRPr lang="en-US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53533EFD-402D-153F-7122-302D0A171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Nové operácie pre objekt bez zmeny jeho štruktúry.</a:t>
            </a:r>
          </a:p>
        </p:txBody>
      </p:sp>
    </p:spTree>
    <p:extLst>
      <p:ext uri="{BB962C8B-B14F-4D97-AF65-F5344CB8AC3E}">
        <p14:creationId xmlns:p14="http://schemas.microsoft.com/office/powerpoint/2010/main" val="3069429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>
            <a:extLst>
              <a:ext uri="{FF2B5EF4-FFF2-40B4-BE49-F238E27FC236}">
                <a16:creationId xmlns:a16="http://schemas.microsoft.com/office/drawing/2014/main" id="{43E7D02E-6BF2-63DC-254A-F670A8EC5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779" y="1825625"/>
            <a:ext cx="7007757" cy="3669919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ADB0861-63F9-37BF-4A8F-B29902D72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Problém</a:t>
            </a:r>
            <a:endParaRPr lang="en-US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6184934F-3E6E-750F-052E-D979251AE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Ťažko udržateľné pri rozširovaní</a:t>
            </a:r>
          </a:p>
          <a:p>
            <a:r>
              <a:rPr lang="sk-SK" dirty="0"/>
              <a:t>Porušuje </a:t>
            </a:r>
            <a:r>
              <a:rPr lang="sk-SK" dirty="0" err="1"/>
              <a:t>open-closed</a:t>
            </a:r>
            <a:r>
              <a:rPr lang="sk-SK" dirty="0"/>
              <a:t> </a:t>
            </a:r>
            <a:r>
              <a:rPr lang="sk-SK" dirty="0" err="1"/>
              <a:t>principle</a:t>
            </a:r>
            <a:endParaRPr lang="sk-SK" dirty="0"/>
          </a:p>
          <a:p>
            <a:r>
              <a:rPr lang="sk-SK" dirty="0"/>
              <a:t>Pri novej funkcionalite nechceme</a:t>
            </a:r>
            <a:br>
              <a:rPr lang="sk-SK" dirty="0"/>
            </a:br>
            <a:r>
              <a:rPr lang="sk-SK" dirty="0"/>
              <a:t>meniť existujúcu štruktúru</a:t>
            </a:r>
            <a:endParaRPr lang="en-US" dirty="0"/>
          </a:p>
        </p:txBody>
      </p:sp>
      <p:sp>
        <p:nvSpPr>
          <p:cNvPr id="14" name="BlokTextu 13">
            <a:extLst>
              <a:ext uri="{FF2B5EF4-FFF2-40B4-BE49-F238E27FC236}">
                <a16:creationId xmlns:a16="http://schemas.microsoft.com/office/drawing/2014/main" id="{1F70F265-CBF1-333C-5B50-31497BC72A46}"/>
              </a:ext>
            </a:extLst>
          </p:cNvPr>
          <p:cNvSpPr txBox="1"/>
          <p:nvPr/>
        </p:nvSpPr>
        <p:spPr>
          <a:xfrm>
            <a:off x="9296400" y="2379133"/>
            <a:ext cx="147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makeSound</a:t>
            </a:r>
            <a:r>
              <a:rPr lang="en-US" dirty="0">
                <a:solidFill>
                  <a:srgbClr val="00B050"/>
                </a:solidFill>
              </a:rPr>
              <a:t>()</a:t>
            </a:r>
          </a:p>
        </p:txBody>
      </p:sp>
      <p:sp>
        <p:nvSpPr>
          <p:cNvPr id="15" name="BlokTextu 14">
            <a:extLst>
              <a:ext uri="{FF2B5EF4-FFF2-40B4-BE49-F238E27FC236}">
                <a16:creationId xmlns:a16="http://schemas.microsoft.com/office/drawing/2014/main" id="{AD3E21DF-ED93-2187-57F5-D66BAACA409D}"/>
              </a:ext>
            </a:extLst>
          </p:cNvPr>
          <p:cNvSpPr txBox="1"/>
          <p:nvPr/>
        </p:nvSpPr>
        <p:spPr>
          <a:xfrm>
            <a:off x="4944533" y="5495544"/>
            <a:ext cx="147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makeSound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sp>
        <p:nvSpPr>
          <p:cNvPr id="16" name="BlokTextu 15">
            <a:extLst>
              <a:ext uri="{FF2B5EF4-FFF2-40B4-BE49-F238E27FC236}">
                <a16:creationId xmlns:a16="http://schemas.microsoft.com/office/drawing/2014/main" id="{760501A7-2B0A-DE30-3770-981D350A0FA8}"/>
              </a:ext>
            </a:extLst>
          </p:cNvPr>
          <p:cNvSpPr txBox="1"/>
          <p:nvPr/>
        </p:nvSpPr>
        <p:spPr>
          <a:xfrm>
            <a:off x="7409733" y="5495544"/>
            <a:ext cx="147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makeSound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sp>
        <p:nvSpPr>
          <p:cNvPr id="17" name="BlokTextu 16">
            <a:extLst>
              <a:ext uri="{FF2B5EF4-FFF2-40B4-BE49-F238E27FC236}">
                <a16:creationId xmlns:a16="http://schemas.microsoft.com/office/drawing/2014/main" id="{D03466B1-232D-C5D5-642B-C267F7281BB9}"/>
              </a:ext>
            </a:extLst>
          </p:cNvPr>
          <p:cNvSpPr txBox="1"/>
          <p:nvPr/>
        </p:nvSpPr>
        <p:spPr>
          <a:xfrm>
            <a:off x="9874934" y="5466921"/>
            <a:ext cx="147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makeSound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sp>
        <p:nvSpPr>
          <p:cNvPr id="18" name="BlokTextu 17">
            <a:extLst>
              <a:ext uri="{FF2B5EF4-FFF2-40B4-BE49-F238E27FC236}">
                <a16:creationId xmlns:a16="http://schemas.microsoft.com/office/drawing/2014/main" id="{5515C3FC-8CE0-DD28-4019-F42735806640}"/>
              </a:ext>
            </a:extLst>
          </p:cNvPr>
          <p:cNvSpPr txBox="1"/>
          <p:nvPr/>
        </p:nvSpPr>
        <p:spPr>
          <a:xfrm>
            <a:off x="9448154" y="2722698"/>
            <a:ext cx="11837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method1()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method2()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…</a:t>
            </a:r>
          </a:p>
        </p:txBody>
      </p:sp>
      <p:sp>
        <p:nvSpPr>
          <p:cNvPr id="19" name="BlokTextu 18">
            <a:extLst>
              <a:ext uri="{FF2B5EF4-FFF2-40B4-BE49-F238E27FC236}">
                <a16:creationId xmlns:a16="http://schemas.microsoft.com/office/drawing/2014/main" id="{039264C9-A1C4-6F0F-A4A2-53DD96670A11}"/>
              </a:ext>
            </a:extLst>
          </p:cNvPr>
          <p:cNvSpPr txBox="1"/>
          <p:nvPr/>
        </p:nvSpPr>
        <p:spPr>
          <a:xfrm>
            <a:off x="5087549" y="5807218"/>
            <a:ext cx="11837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method1()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method2()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…</a:t>
            </a:r>
          </a:p>
        </p:txBody>
      </p:sp>
      <p:sp>
        <p:nvSpPr>
          <p:cNvPr id="20" name="BlokTextu 19">
            <a:extLst>
              <a:ext uri="{FF2B5EF4-FFF2-40B4-BE49-F238E27FC236}">
                <a16:creationId xmlns:a16="http://schemas.microsoft.com/office/drawing/2014/main" id="{9415D640-31AA-43E8-7156-814538B64F53}"/>
              </a:ext>
            </a:extLst>
          </p:cNvPr>
          <p:cNvSpPr txBox="1"/>
          <p:nvPr/>
        </p:nvSpPr>
        <p:spPr>
          <a:xfrm>
            <a:off x="7557305" y="5786650"/>
            <a:ext cx="11837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method1()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method2()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…</a:t>
            </a:r>
          </a:p>
        </p:txBody>
      </p:sp>
      <p:sp>
        <p:nvSpPr>
          <p:cNvPr id="21" name="BlokTextu 20">
            <a:extLst>
              <a:ext uri="{FF2B5EF4-FFF2-40B4-BE49-F238E27FC236}">
                <a16:creationId xmlns:a16="http://schemas.microsoft.com/office/drawing/2014/main" id="{BF427D60-975C-961B-CBFE-A9413294B5D0}"/>
              </a:ext>
            </a:extLst>
          </p:cNvPr>
          <p:cNvSpPr txBox="1"/>
          <p:nvPr/>
        </p:nvSpPr>
        <p:spPr>
          <a:xfrm>
            <a:off x="10022505" y="5761250"/>
            <a:ext cx="11837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method1()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method2()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8048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ok 5">
            <a:extLst>
              <a:ext uri="{FF2B5EF4-FFF2-40B4-BE49-F238E27FC236}">
                <a16:creationId xmlns:a16="http://schemas.microsoft.com/office/drawing/2014/main" id="{5F6FAA27-8DEF-85ED-1BB0-50AFBF15D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7189" y="5222984"/>
            <a:ext cx="1826155" cy="1635016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A8B35757-1E27-B510-862C-4A4A5A62D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4334" y="313137"/>
            <a:ext cx="4715933" cy="1325563"/>
          </a:xfrm>
        </p:spPr>
        <p:txBody>
          <a:bodyPr/>
          <a:lstStyle/>
          <a:p>
            <a:r>
              <a:rPr lang="sk-SK" dirty="0"/>
              <a:t>„Single </a:t>
            </a:r>
            <a:r>
              <a:rPr lang="sk-SK" dirty="0" err="1"/>
              <a:t>dispatch</a:t>
            </a:r>
            <a:r>
              <a:rPr lang="sk-SK" dirty="0"/>
              <a:t>“ a „</a:t>
            </a:r>
            <a:r>
              <a:rPr lang="sk-SK" dirty="0" err="1"/>
              <a:t>Double</a:t>
            </a:r>
            <a:r>
              <a:rPr lang="sk-SK" dirty="0"/>
              <a:t> </a:t>
            </a:r>
            <a:r>
              <a:rPr lang="sk-SK" dirty="0" err="1"/>
              <a:t>dispatch</a:t>
            </a:r>
            <a:r>
              <a:rPr lang="sk-SK" dirty="0"/>
              <a:t>“</a:t>
            </a:r>
            <a:endParaRPr 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98B048-5F8D-24C3-5093-CA9D32A91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110191"/>
            <a:ext cx="3666066" cy="1477328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interface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Animal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(cat: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(dog: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ADB400E1-C1B7-AC6A-ED81-9BBCEB82C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851544"/>
            <a:ext cx="4026055" cy="3693319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Dog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Animal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 fun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"Bark"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 fun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(cat: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"Bark at cat"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 fun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(dog: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"Bark at dog"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6A6E3E88-D557-D1EC-5493-49B35DB3D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7055" y="2851544"/>
            <a:ext cx="3812775" cy="3693319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Animal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 fun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"Meow"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 fun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(cat: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"Meow at cat"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 fun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(dog: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"Meow at dog"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7656E8F8-679C-1202-C18A-9CEB56D78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0859" y="2990043"/>
            <a:ext cx="2784545" cy="3416320"/>
          </a:xfrm>
          <a:prstGeom prst="rect">
            <a:avLst/>
          </a:prstGeom>
          <a:solidFill>
            <a:srgbClr val="FFFFFF"/>
          </a:solidFill>
          <a:ln w="28575">
            <a:solidFill>
              <a:srgbClr val="C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Test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run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Animal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Dog()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Animal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Cat()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dog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dog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JetBrains Mono"/>
              </a:rPr>
              <a:t>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dog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JetBrains Mono"/>
              </a:rPr>
              <a:t>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740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DE60892-5650-E898-A98E-1C0CEC707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UML </a:t>
            </a:r>
            <a:br>
              <a:rPr lang="sk-SK" dirty="0"/>
            </a:br>
            <a:r>
              <a:rPr lang="sk-SK" dirty="0"/>
              <a:t>- základný</a:t>
            </a:r>
            <a:endParaRPr lang="en-US" dirty="0"/>
          </a:p>
        </p:txBody>
      </p:sp>
      <p:pic>
        <p:nvPicPr>
          <p:cNvPr id="2050" name="Picture 2" descr="Structure of the Visitor design pattern">
            <a:extLst>
              <a:ext uri="{FF2B5EF4-FFF2-40B4-BE49-F238E27FC236}">
                <a16:creationId xmlns:a16="http://schemas.microsoft.com/office/drawing/2014/main" id="{80BDD49E-9ABB-E2EF-B766-6689F88FF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380" y="681037"/>
            <a:ext cx="5780532" cy="600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BlokTextu 3">
            <a:extLst>
              <a:ext uri="{FF2B5EF4-FFF2-40B4-BE49-F238E27FC236}">
                <a16:creationId xmlns:a16="http://schemas.microsoft.com/office/drawing/2014/main" id="{6D6D1F2A-AF61-F456-7586-71C600EC7526}"/>
              </a:ext>
            </a:extLst>
          </p:cNvPr>
          <p:cNvSpPr txBox="1"/>
          <p:nvPr/>
        </p:nvSpPr>
        <p:spPr>
          <a:xfrm>
            <a:off x="7964424" y="311705"/>
            <a:ext cx="934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400" dirty="0">
                <a:solidFill>
                  <a:srgbClr val="FF0000"/>
                </a:solidFill>
              </a:rPr>
              <a:t>Zviera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EFF90FC6-002D-1CF0-5316-FE5D5BE26195}"/>
              </a:ext>
            </a:extLst>
          </p:cNvPr>
          <p:cNvSpPr txBox="1"/>
          <p:nvPr/>
        </p:nvSpPr>
        <p:spPr>
          <a:xfrm>
            <a:off x="8781858" y="2672453"/>
            <a:ext cx="1006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400" dirty="0">
                <a:solidFill>
                  <a:srgbClr val="FF0000"/>
                </a:solidFill>
              </a:rPr>
              <a:t>Mačka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BlokTextu 6">
            <a:extLst>
              <a:ext uri="{FF2B5EF4-FFF2-40B4-BE49-F238E27FC236}">
                <a16:creationId xmlns:a16="http://schemas.microsoft.com/office/drawing/2014/main" id="{CF3CD81C-640F-328F-2E10-0AB6FE3C34F7}"/>
              </a:ext>
            </a:extLst>
          </p:cNvPr>
          <p:cNvSpPr txBox="1"/>
          <p:nvPr/>
        </p:nvSpPr>
        <p:spPr>
          <a:xfrm>
            <a:off x="8930457" y="4186373"/>
            <a:ext cx="611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400" dirty="0">
                <a:solidFill>
                  <a:srgbClr val="FF0000"/>
                </a:solidFill>
              </a:rPr>
              <a:t>Pes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BlokTextu 7">
            <a:extLst>
              <a:ext uri="{FF2B5EF4-FFF2-40B4-BE49-F238E27FC236}">
                <a16:creationId xmlns:a16="http://schemas.microsoft.com/office/drawing/2014/main" id="{69E6FC36-1642-1F01-1709-6EF0F03672A2}"/>
              </a:ext>
            </a:extLst>
          </p:cNvPr>
          <p:cNvSpPr txBox="1"/>
          <p:nvPr/>
        </p:nvSpPr>
        <p:spPr>
          <a:xfrm>
            <a:off x="4755557" y="311704"/>
            <a:ext cx="112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400" dirty="0">
                <a:solidFill>
                  <a:srgbClr val="FF0000"/>
                </a:solidFill>
              </a:rPr>
              <a:t>Činnosť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14469DD9-2718-6396-66E4-47DDC973C15E}"/>
              </a:ext>
            </a:extLst>
          </p:cNvPr>
          <p:cNvSpPr txBox="1"/>
          <p:nvPr/>
        </p:nvSpPr>
        <p:spPr>
          <a:xfrm>
            <a:off x="3084645" y="2672452"/>
            <a:ext cx="763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400" dirty="0">
                <a:solidFill>
                  <a:srgbClr val="FF0000"/>
                </a:solidFill>
              </a:rPr>
              <a:t>Zvuk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BlokTextu 10">
            <a:extLst>
              <a:ext uri="{FF2B5EF4-FFF2-40B4-BE49-F238E27FC236}">
                <a16:creationId xmlns:a16="http://schemas.microsoft.com/office/drawing/2014/main" id="{4F066265-60F2-F2B4-DE04-5DDF05C8DA8C}"/>
              </a:ext>
            </a:extLst>
          </p:cNvPr>
          <p:cNvSpPr txBox="1"/>
          <p:nvPr/>
        </p:nvSpPr>
        <p:spPr>
          <a:xfrm>
            <a:off x="2917131" y="3183495"/>
            <a:ext cx="1098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400" dirty="0">
                <a:solidFill>
                  <a:srgbClr val="FF0000"/>
                </a:solidFill>
              </a:rPr>
              <a:t>Chôdza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BlokTextu 11">
            <a:extLst>
              <a:ext uri="{FF2B5EF4-FFF2-40B4-BE49-F238E27FC236}">
                <a16:creationId xmlns:a16="http://schemas.microsoft.com/office/drawing/2014/main" id="{64885888-B91A-9F39-D20A-43CE9D86C999}"/>
              </a:ext>
            </a:extLst>
          </p:cNvPr>
          <p:cNvSpPr txBox="1"/>
          <p:nvPr/>
        </p:nvSpPr>
        <p:spPr>
          <a:xfrm>
            <a:off x="3258411" y="3645160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400" dirty="0">
                <a:solidFill>
                  <a:srgbClr val="FF0000"/>
                </a:solidFill>
              </a:rPr>
              <a:t>...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63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37CE3AD-5CEE-4951-BA53-BE443F6CC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UML - Banka</a:t>
            </a:r>
            <a:endParaRPr lang="en-US" dirty="0"/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22344878-8557-00CF-E928-8454C789B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8825" y="2108359"/>
            <a:ext cx="8134350" cy="3714750"/>
          </a:xfrm>
        </p:spPr>
      </p:pic>
    </p:spTree>
    <p:extLst>
      <p:ext uri="{BB962C8B-B14F-4D97-AF65-F5344CB8AC3E}">
        <p14:creationId xmlns:p14="http://schemas.microsoft.com/office/powerpoint/2010/main" val="200564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348C4FA-2BFD-5066-4163-5BFE32480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Implementácia v kóde</a:t>
            </a:r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08DB000-8C45-6208-0E02-530C7B282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635" y="1584327"/>
            <a:ext cx="5889811" cy="1477328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PurposeAccount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Account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 fun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accept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serviceVisitor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ServiceVisitor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serviceVisitor.visit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C3678EA-8D99-64F2-9AE4-0B9EFC5C2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635" y="3061655"/>
            <a:ext cx="5889811" cy="3693319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BalanceVisitor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ServiceVisitor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 fun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visit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purposeAccount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PurposeAccount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"Showing balance of purpose account."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 fun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visit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savingsAccount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SavingsAccount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"Showing balance of savings account."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 fun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visit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standardAccount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StandardAccount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"Showing balance of standard account."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F120408-6DB7-1C6F-946B-5817642E1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0446" y="3061655"/>
            <a:ext cx="5526687" cy="2308324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runVisitorExample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JetBrains Mono"/>
              </a:rPr>
              <a:t>\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37A6"/>
                </a:solidFill>
                <a:effectLst/>
                <a:latin typeface="JetBrains Mono"/>
              </a:rPr>
              <a:t>n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Running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visitor example..."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purposeAccount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Account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PurposeAccount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balanceVisitor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ServiceVisitor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BalanceVisitor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purposeAccount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.accept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balanceVisitor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629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89278-35EE-E370-CD6F-86F9B8980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K" dirty="0"/>
              <a:t>Výhody a nevýhody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9FEA2-5DF5-7FEE-AA08-7ED9C716E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K" dirty="0"/>
              <a:t>+ </a:t>
            </a:r>
            <a:r>
              <a:rPr lang="en-US" dirty="0"/>
              <a:t>Single responsibility </a:t>
            </a:r>
            <a:r>
              <a:rPr lang="sk-SK" dirty="0"/>
              <a:t>princíp</a:t>
            </a:r>
            <a:endParaRPr lang="en-SK" dirty="0"/>
          </a:p>
          <a:p>
            <a:pPr marL="0" indent="0">
              <a:buNone/>
            </a:pPr>
            <a:r>
              <a:rPr lang="en-SK" dirty="0"/>
              <a:t>+ Open/Closed princíp</a:t>
            </a:r>
          </a:p>
          <a:p>
            <a:pPr marL="0" indent="0">
              <a:buNone/>
            </a:pPr>
            <a:r>
              <a:rPr lang="en-SK" dirty="0"/>
              <a:t>+ </a:t>
            </a:r>
            <a:r>
              <a:rPr lang="sk-SK" dirty="0"/>
              <a:t>Užitočné informácie o objektoch na jednom mieste</a:t>
            </a:r>
            <a:endParaRPr lang="en-US" dirty="0"/>
          </a:p>
          <a:p>
            <a:pPr marL="0" indent="0">
              <a:buNone/>
            </a:pPr>
            <a:endParaRPr lang="en-SK" dirty="0"/>
          </a:p>
          <a:p>
            <a:pPr>
              <a:buFontTx/>
              <a:buChar char="-"/>
            </a:pPr>
            <a:r>
              <a:rPr lang="sk-SK" dirty="0"/>
              <a:t>Aktualizácia všetkých „</a:t>
            </a:r>
            <a:r>
              <a:rPr lang="sk-SK" dirty="0" err="1"/>
              <a:t>visitorov</a:t>
            </a:r>
            <a:r>
              <a:rPr lang="sk-SK" dirty="0"/>
              <a:t>“ pri pridaní/odstránení prvkov do/z hierarchie</a:t>
            </a:r>
            <a:endParaRPr lang="en-SK" dirty="0"/>
          </a:p>
          <a:p>
            <a:pPr>
              <a:buFontTx/>
              <a:buChar char="-"/>
            </a:pPr>
            <a:r>
              <a:rPr lang="sk-SK" dirty="0"/>
              <a:t>Prístup k „</a:t>
            </a:r>
            <a:r>
              <a:rPr lang="sk-SK" dirty="0" err="1"/>
              <a:t>private</a:t>
            </a:r>
            <a:r>
              <a:rPr lang="sk-SK" dirty="0"/>
              <a:t>“ premenným a metódam</a:t>
            </a:r>
          </a:p>
          <a:p>
            <a:pPr>
              <a:buFontTx/>
              <a:buChar char="-"/>
            </a:pPr>
            <a:r>
              <a:rPr lang="sk-SK" dirty="0"/>
              <a:t>Kód pre jeden prvok je rozložení v jednotlivých „</a:t>
            </a:r>
            <a:r>
              <a:rPr lang="sk-SK" dirty="0" err="1"/>
              <a:t>visitoroch</a:t>
            </a:r>
            <a:r>
              <a:rPr lang="sk-SK" dirty="0"/>
              <a:t>“</a:t>
            </a:r>
            <a:endParaRPr lang="en-SK" dirty="0"/>
          </a:p>
        </p:txBody>
      </p:sp>
    </p:spTree>
    <p:extLst>
      <p:ext uri="{BB962C8B-B14F-4D97-AF65-F5344CB8AC3E}">
        <p14:creationId xmlns:p14="http://schemas.microsoft.com/office/powerpoint/2010/main" val="3629005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OLID Principles: How to create a code that is easy to extend and maintain-  Part 1 | Thoughtworks">
            <a:extLst>
              <a:ext uri="{FF2B5EF4-FFF2-40B4-BE49-F238E27FC236}">
                <a16:creationId xmlns:a16="http://schemas.microsoft.com/office/drawing/2014/main" id="{0CB33EDE-9A09-552C-CD63-FD0A61C9B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24" y="1527162"/>
            <a:ext cx="11267552" cy="322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27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070F7F6-D207-39CE-56AC-1BEB8FC0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5400" b="1" dirty="0"/>
              <a:t>S</a:t>
            </a:r>
            <a:r>
              <a:rPr lang="sk-SK" dirty="0"/>
              <a:t>ingle </a:t>
            </a:r>
            <a:r>
              <a:rPr lang="sk-SK" dirty="0" err="1"/>
              <a:t>Responsibility</a:t>
            </a:r>
            <a:r>
              <a:rPr lang="sk-SK" dirty="0"/>
              <a:t> </a:t>
            </a:r>
            <a:r>
              <a:rPr lang="sk-SK" dirty="0" err="1"/>
              <a:t>Principle</a:t>
            </a:r>
            <a:endParaRPr lang="sk-SK" dirty="0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BDDBE175-29F3-57F3-7801-E14F1DE7D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119" y="1551339"/>
            <a:ext cx="5706562" cy="481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36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AE11D4-7E24-9DA3-718B-0F6405974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7A5B09CD-97C9-E99F-994F-6C7E51B50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F8A82972-F9FD-E9C0-F29F-73EF02108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19" y="364229"/>
            <a:ext cx="5297734" cy="4335376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73B7EE1E-E10E-CC81-DF19-8B27A8365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65125"/>
            <a:ext cx="5772956" cy="4039164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8AC1360F-CED6-705E-0ACF-7A199EE58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862" y="5149663"/>
            <a:ext cx="8602275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98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2F23E-9DAC-C72A-A52F-BFFB4075A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SK" sz="4000"/>
              <a:t>Real world príklad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55E0E9E-E07C-8E00-D3E5-24FAC270F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45" y="1459907"/>
            <a:ext cx="10029909" cy="470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30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9853EBF-75A2-2B30-2359-674EFEDA1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5400" b="1" dirty="0" err="1"/>
              <a:t>O</a:t>
            </a:r>
            <a:r>
              <a:rPr lang="sk-SK" dirty="0" err="1"/>
              <a:t>pen-Closed</a:t>
            </a:r>
            <a:r>
              <a:rPr lang="sk-SK" dirty="0"/>
              <a:t> </a:t>
            </a:r>
            <a:r>
              <a:rPr lang="sk-SK" dirty="0" err="1"/>
              <a:t>Principle</a:t>
            </a:r>
            <a:endParaRPr lang="sk-SK" dirty="0"/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E0893908-A0C7-4439-916A-69162050F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1911" y="1690688"/>
            <a:ext cx="5466867" cy="3956387"/>
          </a:xfr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1935C28A-6D93-F72F-435B-00C7E1F81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22" y="1923700"/>
            <a:ext cx="6458304" cy="349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4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116317BF-ED18-FB41-C995-FC1BEBEDD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666" y="593658"/>
            <a:ext cx="5142735" cy="3978342"/>
          </a:xfrm>
        </p:spPr>
      </p:pic>
      <p:pic>
        <p:nvPicPr>
          <p:cNvPr id="8" name="Obrázok 7">
            <a:extLst>
              <a:ext uri="{FF2B5EF4-FFF2-40B4-BE49-F238E27FC236}">
                <a16:creationId xmlns:a16="http://schemas.microsoft.com/office/drawing/2014/main" id="{448FEB1E-8DD4-4B30-096C-5882888EF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433" y="714666"/>
            <a:ext cx="6796035" cy="3553956"/>
          </a:xfrm>
          <a:prstGeom prst="rect">
            <a:avLst/>
          </a:prstGeom>
        </p:spPr>
      </p:pic>
      <p:pic>
        <p:nvPicPr>
          <p:cNvPr id="10" name="Obrázok 9">
            <a:extLst>
              <a:ext uri="{FF2B5EF4-FFF2-40B4-BE49-F238E27FC236}">
                <a16:creationId xmlns:a16="http://schemas.microsoft.com/office/drawing/2014/main" id="{409B8143-0154-72F5-2FE4-C05A29CFC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000" y="4666951"/>
            <a:ext cx="8859486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912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AD2A3BD-9067-D654-D133-0C1062008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5400" b="1" dirty="0" err="1"/>
              <a:t>L</a:t>
            </a:r>
            <a:r>
              <a:rPr lang="sk-SK" dirty="0" err="1"/>
              <a:t>iskov</a:t>
            </a:r>
            <a:r>
              <a:rPr lang="sk-SK" dirty="0"/>
              <a:t> </a:t>
            </a:r>
            <a:r>
              <a:rPr lang="sk-SK" dirty="0" err="1"/>
              <a:t>Substitution</a:t>
            </a:r>
            <a:r>
              <a:rPr lang="sk-SK" dirty="0"/>
              <a:t> </a:t>
            </a:r>
            <a:r>
              <a:rPr lang="sk-SK" dirty="0" err="1"/>
              <a:t>Principle</a:t>
            </a:r>
            <a:endParaRPr lang="sk-SK" dirty="0"/>
          </a:p>
        </p:txBody>
      </p:sp>
      <p:pic>
        <p:nvPicPr>
          <p:cNvPr id="7" name="Zástupný objekt pre obsah 6">
            <a:extLst>
              <a:ext uri="{FF2B5EF4-FFF2-40B4-BE49-F238E27FC236}">
                <a16:creationId xmlns:a16="http://schemas.microsoft.com/office/drawing/2014/main" id="{3D7C44F8-9BF5-3FE9-24FF-3C6798C4D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7585" y="1619768"/>
            <a:ext cx="4514006" cy="5238232"/>
          </a:xfrm>
        </p:spPr>
      </p:pic>
      <p:pic>
        <p:nvPicPr>
          <p:cNvPr id="5" name="Obrázok 4">
            <a:extLst>
              <a:ext uri="{FF2B5EF4-FFF2-40B4-BE49-F238E27FC236}">
                <a16:creationId xmlns:a16="http://schemas.microsoft.com/office/drawing/2014/main" id="{C9620B7C-7B40-3F7A-14D3-70C180B8A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409" y="2441749"/>
            <a:ext cx="3925939" cy="269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96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8851C39-C651-6F52-F729-4FAA830FF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Zástupný objekt pre obsah 3">
            <a:extLst>
              <a:ext uri="{FF2B5EF4-FFF2-40B4-BE49-F238E27FC236}">
                <a16:creationId xmlns:a16="http://schemas.microsoft.com/office/drawing/2014/main" id="{63BA7761-3F8A-2C85-6E90-D714972DB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4352" y="1690688"/>
            <a:ext cx="6390142" cy="372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308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41B1993-80AD-60EB-76D2-9978D4E68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7269B69-C3C2-8A4E-6990-969F5DE4B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D25596D8-8D94-BFB9-56B5-7E6593BE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62" y="365125"/>
            <a:ext cx="5783465" cy="2177108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A40791F5-7738-68AB-F3C8-1F23B59B2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172" y="510774"/>
            <a:ext cx="3904170" cy="4071274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8F642C86-9EE7-0729-3A95-625DBC923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15435"/>
            <a:ext cx="6159523" cy="377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676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070F7F6-D207-39CE-56AC-1BEB8FC0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5400" b="1" dirty="0"/>
              <a:t>I</a:t>
            </a:r>
            <a:r>
              <a:rPr lang="sk-SK" sz="5400" dirty="0"/>
              <a:t>nterface </a:t>
            </a:r>
            <a:r>
              <a:rPr lang="sk-SK" sz="5400" dirty="0" err="1"/>
              <a:t>segregation</a:t>
            </a:r>
            <a:endParaRPr lang="sk-SK" dirty="0"/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E52EC933-6C64-DFEB-DB66-3595089DC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909" y="3032759"/>
            <a:ext cx="6393476" cy="3152775"/>
          </a:xfrm>
          <a:prstGeom prst="rect">
            <a:avLst/>
          </a:prstGeom>
        </p:spPr>
      </p:pic>
      <p:sp>
        <p:nvSpPr>
          <p:cNvPr id="6" name="BlokTextu 5">
            <a:extLst>
              <a:ext uri="{FF2B5EF4-FFF2-40B4-BE49-F238E27FC236}">
                <a16:creationId xmlns:a16="http://schemas.microsoft.com/office/drawing/2014/main" id="{A2FB4A57-7378-5B37-E869-ABFF86C4C2B0}"/>
              </a:ext>
            </a:extLst>
          </p:cNvPr>
          <p:cNvSpPr txBox="1"/>
          <p:nvPr/>
        </p:nvSpPr>
        <p:spPr>
          <a:xfrm>
            <a:off x="838200" y="1808480"/>
            <a:ext cx="729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no code should be forced to depend on methods it does not use.</a:t>
            </a:r>
            <a:endParaRPr lang="sk-SK" i="1" dirty="0"/>
          </a:p>
        </p:txBody>
      </p:sp>
    </p:spTree>
    <p:extLst>
      <p:ext uri="{BB962C8B-B14F-4D97-AF65-F5344CB8AC3E}">
        <p14:creationId xmlns:p14="http://schemas.microsoft.com/office/powerpoint/2010/main" val="2738179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>
            <a:extLst>
              <a:ext uri="{FF2B5EF4-FFF2-40B4-BE49-F238E27FC236}">
                <a16:creationId xmlns:a16="http://schemas.microsoft.com/office/drawing/2014/main" id="{59A64AFE-E287-4CC4-D151-58E02BF2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964" y="2293022"/>
            <a:ext cx="8306072" cy="227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59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3" descr="Obrázok, na ktorom je text&#10;&#10;Automaticky generovaný popis">
            <a:extLst>
              <a:ext uri="{FF2B5EF4-FFF2-40B4-BE49-F238E27FC236}">
                <a16:creationId xmlns:a16="http://schemas.microsoft.com/office/drawing/2014/main" id="{CAE39C63-3DE0-2C33-D87A-C023993CA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768" y="406080"/>
            <a:ext cx="6896464" cy="2839721"/>
          </a:xfrm>
          <a:prstGeom prst="rect">
            <a:avLst/>
          </a:prstGeom>
        </p:spPr>
      </p:pic>
      <p:pic>
        <p:nvPicPr>
          <p:cNvPr id="7" name="Obrázok 6" descr="Obrázok, na ktorom je text&#10;&#10;Automaticky generovaný popis">
            <a:extLst>
              <a:ext uri="{FF2B5EF4-FFF2-40B4-BE49-F238E27FC236}">
                <a16:creationId xmlns:a16="http://schemas.microsoft.com/office/drawing/2014/main" id="{93CF8102-B402-2C49-57FE-E65D2951D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768" y="3561080"/>
            <a:ext cx="6896466" cy="28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793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3" descr="Obrázok, na ktorom je text&#10;&#10;Automaticky generovaný popis">
            <a:extLst>
              <a:ext uri="{FF2B5EF4-FFF2-40B4-BE49-F238E27FC236}">
                <a16:creationId xmlns:a16="http://schemas.microsoft.com/office/drawing/2014/main" id="{CAE39C63-3DE0-2C33-D87A-C023993CA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768" y="406080"/>
            <a:ext cx="6896464" cy="2839721"/>
          </a:xfrm>
          <a:prstGeom prst="rect">
            <a:avLst/>
          </a:prstGeom>
        </p:spPr>
      </p:pic>
      <p:pic>
        <p:nvPicPr>
          <p:cNvPr id="5" name="Obrázok 4" descr="Obrázok, na ktorom je text&#10;&#10;Automaticky generovaný popis">
            <a:extLst>
              <a:ext uri="{FF2B5EF4-FFF2-40B4-BE49-F238E27FC236}">
                <a16:creationId xmlns:a16="http://schemas.microsoft.com/office/drawing/2014/main" id="{9BFBE0EB-CEDF-2C6C-7803-B5E34F863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764" y="3564256"/>
            <a:ext cx="6896468" cy="283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468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3" descr="Obrázok, na ktorom je text&#10;&#10;Automaticky generovaný popis">
            <a:extLst>
              <a:ext uri="{FF2B5EF4-FFF2-40B4-BE49-F238E27FC236}">
                <a16:creationId xmlns:a16="http://schemas.microsoft.com/office/drawing/2014/main" id="{CAE39C63-3DE0-2C33-D87A-C023993CA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768" y="406080"/>
            <a:ext cx="6896464" cy="2839721"/>
          </a:xfrm>
          <a:prstGeom prst="rect">
            <a:avLst/>
          </a:prstGeom>
        </p:spPr>
      </p:pic>
      <p:pic>
        <p:nvPicPr>
          <p:cNvPr id="5" name="Obrázok 4" descr="Obrázok, na ktorom je text&#10;&#10;Automaticky generovaný popis">
            <a:extLst>
              <a:ext uri="{FF2B5EF4-FFF2-40B4-BE49-F238E27FC236}">
                <a16:creationId xmlns:a16="http://schemas.microsoft.com/office/drawing/2014/main" id="{9BFBE0EB-CEDF-2C6C-7803-B5E34F863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764" y="3564256"/>
            <a:ext cx="6896468" cy="2839722"/>
          </a:xfrm>
          <a:prstGeom prst="rect">
            <a:avLst/>
          </a:prstGeom>
        </p:spPr>
      </p:pic>
      <p:pic>
        <p:nvPicPr>
          <p:cNvPr id="3" name="Obrázok 2">
            <a:extLst>
              <a:ext uri="{FF2B5EF4-FFF2-40B4-BE49-F238E27FC236}">
                <a16:creationId xmlns:a16="http://schemas.microsoft.com/office/drawing/2014/main" id="{847CE21C-3BE3-6DB7-F5B3-8502887BD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98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06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E6492-88BA-0473-9EA9-475C525E5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458"/>
            <a:ext cx="10515600" cy="1325563"/>
          </a:xfrm>
        </p:spPr>
        <p:txBody>
          <a:bodyPr/>
          <a:lstStyle/>
          <a:p>
            <a:r>
              <a:rPr lang="en-SK" dirty="0"/>
              <a:t>UML diagram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CC9275B-0A35-A06A-91F8-4EC299797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8195" y="1066196"/>
            <a:ext cx="6555610" cy="5512671"/>
          </a:xfrm>
        </p:spPr>
      </p:pic>
    </p:spTree>
    <p:extLst>
      <p:ext uri="{BB962C8B-B14F-4D97-AF65-F5344CB8AC3E}">
        <p14:creationId xmlns:p14="http://schemas.microsoft.com/office/powerpoint/2010/main" val="31434153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ok 5">
            <a:extLst>
              <a:ext uri="{FF2B5EF4-FFF2-40B4-BE49-F238E27FC236}">
                <a16:creationId xmlns:a16="http://schemas.microsoft.com/office/drawing/2014/main" id="{EB030B10-24C8-6A2C-967C-84DBA8F83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" y="1349876"/>
            <a:ext cx="9083040" cy="1749821"/>
          </a:xfrm>
          <a:prstGeom prst="rect">
            <a:avLst/>
          </a:prstGeom>
        </p:spPr>
      </p:pic>
      <p:pic>
        <p:nvPicPr>
          <p:cNvPr id="8" name="Obrázok 7">
            <a:extLst>
              <a:ext uri="{FF2B5EF4-FFF2-40B4-BE49-F238E27FC236}">
                <a16:creationId xmlns:a16="http://schemas.microsoft.com/office/drawing/2014/main" id="{862CB397-0F35-E2F3-73C3-8BA6E6BE6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479" y="3723102"/>
            <a:ext cx="9083037" cy="17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8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ok 8" descr="Obrázok, na ktorom je text&#10;&#10;Automaticky generovaný popis">
            <a:extLst>
              <a:ext uri="{FF2B5EF4-FFF2-40B4-BE49-F238E27FC236}">
                <a16:creationId xmlns:a16="http://schemas.microsoft.com/office/drawing/2014/main" id="{00FC07E9-F865-E591-57FC-DCA44ACB3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709" y="3026837"/>
            <a:ext cx="8045864" cy="3313003"/>
          </a:xfrm>
          <a:prstGeom prst="rect">
            <a:avLst/>
          </a:prstGeom>
        </p:spPr>
      </p:pic>
      <p:pic>
        <p:nvPicPr>
          <p:cNvPr id="11" name="Obrázok 10" descr="Obrázok, na ktorom je text&#10;&#10;Automaticky generovaný popis">
            <a:extLst>
              <a:ext uri="{FF2B5EF4-FFF2-40B4-BE49-F238E27FC236}">
                <a16:creationId xmlns:a16="http://schemas.microsoft.com/office/drawing/2014/main" id="{F1F688FE-0C40-FCF0-5D16-8EFE2FAA4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068" y="518160"/>
            <a:ext cx="8045864" cy="221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094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070F7F6-D207-39CE-56AC-1BEB8FC0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</a:t>
            </a:r>
            <a:r>
              <a:rPr lang="en-US" dirty="0"/>
              <a:t>ependency inversion (+dependency injection)</a:t>
            </a:r>
            <a:endParaRPr lang="sk-SK" dirty="0"/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A2FB4A57-7378-5B37-E869-ABFF86C4C2B0}"/>
              </a:ext>
            </a:extLst>
          </p:cNvPr>
          <p:cNvSpPr txBox="1"/>
          <p:nvPr/>
        </p:nvSpPr>
        <p:spPr>
          <a:xfrm>
            <a:off x="838200" y="1838960"/>
            <a:ext cx="7294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high level modules should not depend on low level modules; both should depend on abstractions.</a:t>
            </a:r>
            <a:endParaRPr lang="sk-SK" i="1" dirty="0"/>
          </a:p>
        </p:txBody>
      </p:sp>
    </p:spTree>
    <p:extLst>
      <p:ext uri="{BB962C8B-B14F-4D97-AF65-F5344CB8AC3E}">
        <p14:creationId xmlns:p14="http://schemas.microsoft.com/office/powerpoint/2010/main" val="8894779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>
            <a:extLst>
              <a:ext uri="{FF2B5EF4-FFF2-40B4-BE49-F238E27FC236}">
                <a16:creationId xmlns:a16="http://schemas.microsoft.com/office/drawing/2014/main" id="{93ABF99F-0FCF-C8C2-0EC9-C2D642E92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49" y="1752599"/>
            <a:ext cx="8171701" cy="335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360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>
            <a:extLst>
              <a:ext uri="{FF2B5EF4-FFF2-40B4-BE49-F238E27FC236}">
                <a16:creationId xmlns:a16="http://schemas.microsoft.com/office/drawing/2014/main" id="{93ABF99F-0FCF-C8C2-0EC9-C2D642E92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49" y="1752599"/>
            <a:ext cx="8171701" cy="3352801"/>
          </a:xfrm>
          <a:prstGeom prst="rect">
            <a:avLst/>
          </a:prstGeom>
        </p:spPr>
      </p:pic>
      <p:pic>
        <p:nvPicPr>
          <p:cNvPr id="3" name="Obrázok 2">
            <a:extLst>
              <a:ext uri="{FF2B5EF4-FFF2-40B4-BE49-F238E27FC236}">
                <a16:creationId xmlns:a16="http://schemas.microsoft.com/office/drawing/2014/main" id="{9F419753-6549-E486-F40F-BA8AF6347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990599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634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DABC92B9-7F3B-9092-72BF-6B8CF58BC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136" y="1518098"/>
            <a:ext cx="8691728" cy="3821804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A836109-66BA-9688-2BCA-569F0BF04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In Constructor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297884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A836109-66BA-9688-2BCA-569F0BF04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Setter method</a:t>
            </a:r>
            <a:endParaRPr lang="sk-SK" dirty="0"/>
          </a:p>
        </p:txBody>
      </p:sp>
      <p:pic>
        <p:nvPicPr>
          <p:cNvPr id="5" name="Obrázok 4" descr="Obrázok, na ktorom je text&#10;&#10;Automaticky generovaný popis">
            <a:extLst>
              <a:ext uri="{FF2B5EF4-FFF2-40B4-BE49-F238E27FC236}">
                <a16:creationId xmlns:a16="http://schemas.microsoft.com/office/drawing/2014/main" id="{D6A7FE1E-9C7C-B4B9-A7C0-5B00C597D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474" y="1913636"/>
            <a:ext cx="8481051" cy="303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20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DABC92B9-7F3B-9092-72BF-6B8CF58BC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136" y="1518098"/>
            <a:ext cx="8691728" cy="3821804"/>
          </a:xfrm>
          <a:prstGeom prst="rect">
            <a:avLst/>
          </a:prstGeom>
        </p:spPr>
      </p:pic>
      <p:pic>
        <p:nvPicPr>
          <p:cNvPr id="4" name="Obrázok 3">
            <a:extLst>
              <a:ext uri="{FF2B5EF4-FFF2-40B4-BE49-F238E27FC236}">
                <a16:creationId xmlns:a16="http://schemas.microsoft.com/office/drawing/2014/main" id="{CF977A12-FF25-49EB-F064-F18FAB42A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0" y="3002280"/>
            <a:ext cx="2438400" cy="2438400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38B8C301-5BF9-B140-CDF9-FD4E35DBF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360" y="460894"/>
            <a:ext cx="3180430" cy="419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819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3">
            <a:extLst>
              <a:ext uri="{FF2B5EF4-FFF2-40B4-BE49-F238E27FC236}">
                <a16:creationId xmlns:a16="http://schemas.microsoft.com/office/drawing/2014/main" id="{91170806-4890-F2D0-1B07-F12C45FAD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912" y="1755140"/>
            <a:ext cx="8130176" cy="334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036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3E08F067-150F-DAAB-F6E2-F30B4B696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789" y="223966"/>
            <a:ext cx="8570422" cy="2356866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17DD37CA-0A46-C702-7882-8B9407CFC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789" y="2854961"/>
            <a:ext cx="8594548" cy="377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59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6688BB7-8883-49C2-0907-714B3A45F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435594"/>
            <a:ext cx="4851400" cy="8128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52DF7B4-0C56-842A-C142-2DFB12AF1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29000"/>
            <a:ext cx="7772400" cy="309489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33170FD-D5F8-35D8-DFA3-7C2ADB090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500" y="1646547"/>
            <a:ext cx="59690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798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>
            <a:extLst>
              <a:ext uri="{FF2B5EF4-FFF2-40B4-BE49-F238E27FC236}">
                <a16:creationId xmlns:a16="http://schemas.microsoft.com/office/drawing/2014/main" id="{74206440-B7E5-6E89-1B6A-E1F563A66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92" y="1746803"/>
            <a:ext cx="8732016" cy="336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892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A717DC2-79FF-65EF-A414-BD2365104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sk-SK" dirty="0"/>
              <a:t>Ďakujeme za pozornosť!</a:t>
            </a:r>
          </a:p>
        </p:txBody>
      </p:sp>
    </p:spTree>
    <p:extLst>
      <p:ext uri="{BB962C8B-B14F-4D97-AF65-F5344CB8AC3E}">
        <p14:creationId xmlns:p14="http://schemas.microsoft.com/office/powerpoint/2010/main" val="2962729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6E87C88-2706-D1B8-BE97-FBF38E016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793" y="538367"/>
            <a:ext cx="9716413" cy="578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10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D2B4362-3DEC-E9EC-582E-0D708ACC2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3967" y="643466"/>
            <a:ext cx="956406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12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89278-35EE-E370-CD6F-86F9B8980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K" dirty="0"/>
              <a:t>Výhody a nevýhody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9FEA2-5DF5-7FEE-AA08-7ED9C716E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K" dirty="0"/>
              <a:t>+ Zmena algoritmu pocas runtimu</a:t>
            </a:r>
          </a:p>
          <a:p>
            <a:pPr marL="0" indent="0">
              <a:buNone/>
            </a:pPr>
            <a:r>
              <a:rPr lang="en-SK" dirty="0"/>
              <a:t>+ Open/Closed princíp</a:t>
            </a:r>
          </a:p>
          <a:p>
            <a:pPr marL="0" indent="0">
              <a:buNone/>
            </a:pPr>
            <a:r>
              <a:rPr lang="en-SK" dirty="0"/>
              <a:t>+ Kompozícia &gt; dedičnosť</a:t>
            </a:r>
          </a:p>
          <a:p>
            <a:pPr marL="0" indent="0">
              <a:buNone/>
            </a:pPr>
            <a:endParaRPr lang="en-SK" dirty="0"/>
          </a:p>
          <a:p>
            <a:pPr>
              <a:buFontTx/>
              <a:buChar char="-"/>
            </a:pPr>
            <a:r>
              <a:rPr lang="en-SK" dirty="0"/>
              <a:t>Klient musí zvoliť správny algoritmus/Strategy</a:t>
            </a:r>
          </a:p>
          <a:p>
            <a:pPr>
              <a:buFontTx/>
              <a:buChar char="-"/>
            </a:pPr>
            <a:r>
              <a:rPr lang="en-SK" dirty="0"/>
              <a:t>Pri malom počte algoritmov nemá úplne zmysel</a:t>
            </a:r>
          </a:p>
          <a:p>
            <a:pPr>
              <a:buFontTx/>
              <a:buChar char="-"/>
            </a:pPr>
            <a:r>
              <a:rPr lang="en-SK" dirty="0"/>
              <a:t>Vieme nahradiť anonymými funkciami</a:t>
            </a:r>
          </a:p>
        </p:txBody>
      </p:sp>
    </p:spTree>
    <p:extLst>
      <p:ext uri="{BB962C8B-B14F-4D97-AF65-F5344CB8AC3E}">
        <p14:creationId xmlns:p14="http://schemas.microsoft.com/office/powerpoint/2010/main" val="840098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8EF5205-7E1B-8982-B0D8-71B97398A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125305"/>
            <a:ext cx="10905066" cy="460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2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705</Words>
  <Application>Microsoft Office PowerPoint</Application>
  <PresentationFormat>Širokouhlá</PresentationFormat>
  <Paragraphs>90</Paragraphs>
  <Slides>51</Slides>
  <Notes>0</Notes>
  <HiddenSlides>0</HiddenSlides>
  <MMClips>0</MMClips>
  <ScaleCrop>false</ScaleCrop>
  <HeadingPairs>
    <vt:vector size="6" baseType="variant">
      <vt:variant>
        <vt:lpstr>Použité písma</vt:lpstr>
      </vt:variant>
      <vt:variant>
        <vt:i4>5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51</vt:i4>
      </vt:variant>
    </vt:vector>
  </HeadingPairs>
  <TitlesOfParts>
    <vt:vector size="57" baseType="lpstr">
      <vt:lpstr>Arial</vt:lpstr>
      <vt:lpstr>Arial</vt:lpstr>
      <vt:lpstr>Calibri</vt:lpstr>
      <vt:lpstr>Calibri Light</vt:lpstr>
      <vt:lpstr>JetBrains Mono</vt:lpstr>
      <vt:lpstr>Office Theme</vt:lpstr>
      <vt:lpstr>STRATEGY PATTERN</vt:lpstr>
      <vt:lpstr>Definícia</vt:lpstr>
      <vt:lpstr>Real world príklad</vt:lpstr>
      <vt:lpstr>UML diagram</vt:lpstr>
      <vt:lpstr>Prezentácia programu PowerPoint</vt:lpstr>
      <vt:lpstr>Prezentácia programu PowerPoint</vt:lpstr>
      <vt:lpstr>Prezentácia programu PowerPoint</vt:lpstr>
      <vt:lpstr>Výhody a nevýhody</vt:lpstr>
      <vt:lpstr>Prezentácia programu PowerPoint</vt:lpstr>
      <vt:lpstr>Prezentácia programu PowerPoint</vt:lpstr>
      <vt:lpstr>Prezentácia programu PowerPoint</vt:lpstr>
      <vt:lpstr>Template method pattern</vt:lpstr>
      <vt:lpstr>Definícia</vt:lpstr>
      <vt:lpstr>UML Diagram</vt:lpstr>
      <vt:lpstr>Prezentácia programu PowerPoint</vt:lpstr>
      <vt:lpstr>Prezentácia programu PowerPoint</vt:lpstr>
      <vt:lpstr>Prezentácia programu PowerPoint</vt:lpstr>
      <vt:lpstr>Výhody a nevýhody</vt:lpstr>
      <vt:lpstr>VISITOR</vt:lpstr>
      <vt:lpstr>Definícia</vt:lpstr>
      <vt:lpstr>Problém</vt:lpstr>
      <vt:lpstr>„Single dispatch“ a „Double dispatch“</vt:lpstr>
      <vt:lpstr>UML  - základný</vt:lpstr>
      <vt:lpstr>UML - Banka</vt:lpstr>
      <vt:lpstr>Implementácia v kóde</vt:lpstr>
      <vt:lpstr>Výhody a nevýhody</vt:lpstr>
      <vt:lpstr>Prezentácia programu PowerPoint</vt:lpstr>
      <vt:lpstr>Single Responsibility Principle</vt:lpstr>
      <vt:lpstr>Prezentácia programu PowerPoint</vt:lpstr>
      <vt:lpstr>Open-Closed Principle</vt:lpstr>
      <vt:lpstr>Prezentácia programu PowerPoint</vt:lpstr>
      <vt:lpstr>Liskov Substitution Principle</vt:lpstr>
      <vt:lpstr>Prezentácia programu PowerPoint</vt:lpstr>
      <vt:lpstr>Prezentácia programu PowerPoint</vt:lpstr>
      <vt:lpstr>Interface segregation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Dependency inversion (+dependency injection)</vt:lpstr>
      <vt:lpstr>Prezentácia programu PowerPoint</vt:lpstr>
      <vt:lpstr>Prezentácia programu PowerPoint</vt:lpstr>
      <vt:lpstr>In Constructor</vt:lpstr>
      <vt:lpstr>Setter method</vt:lpstr>
      <vt:lpstr>Prezentácia programu PowerPoint</vt:lpstr>
      <vt:lpstr>Prezentácia programu PowerPoint</vt:lpstr>
      <vt:lpstr>Prezentácia programu PowerPoint</vt:lpstr>
      <vt:lpstr>Prezentácia programu PowerPoint</vt:lpstr>
      <vt:lpstr>Ďakujeme za pozornosť!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STRATEGY PATTERN</dc:title>
  <dc:creator>Samuel Dubovec</dc:creator>
  <cp:lastModifiedBy>Marek Lunter</cp:lastModifiedBy>
  <cp:revision>17</cp:revision>
  <dcterms:created xsi:type="dcterms:W3CDTF">2022-10-05T16:53:36Z</dcterms:created>
  <dcterms:modified xsi:type="dcterms:W3CDTF">2022-10-12T17:39:01Z</dcterms:modified>
</cp:coreProperties>
</file>